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83" r:id="rId6"/>
    <p:sldId id="264" r:id="rId7"/>
    <p:sldId id="280" r:id="rId8"/>
    <p:sldId id="267" r:id="rId9"/>
    <p:sldId id="281" r:id="rId10"/>
    <p:sldId id="272" r:id="rId11"/>
    <p:sldId id="273" r:id="rId12"/>
    <p:sldId id="274" r:id="rId13"/>
    <p:sldId id="275" r:id="rId14"/>
    <p:sldId id="265" r:id="rId15"/>
    <p:sldId id="282" r:id="rId16"/>
    <p:sldId id="269" r:id="rId17"/>
  </p:sldIdLst>
  <p:sldSz cx="12192000" cy="6858000"/>
  <p:notesSz cx="6858000" cy="9144000"/>
  <p:embeddedFontLst>
    <p:embeddedFont>
      <p:font typeface="Abril Fatface" panose="02000503000000020003" pitchFamily="2" charset="0"/>
      <p:regular r:id="rId19"/>
    </p:embeddedFont>
    <p:embeddedFont>
      <p:font typeface="Barlow Condensed" panose="00000506000000000000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riffy" panose="020B060402020202020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ExtraBold" panose="000009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4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073618e60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073618e60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993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52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8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5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211107" y="1418417"/>
            <a:ext cx="4144328" cy="4696301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901177" y="1115145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621012" y="495356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066513" y="5351525"/>
            <a:ext cx="375069" cy="375069"/>
          </a:xfrm>
          <a:custGeom>
            <a:avLst/>
            <a:gdLst/>
            <a:ahLst/>
            <a:cxnLst/>
            <a:rect l="l" t="t" r="r" b="b"/>
            <a:pathLst>
              <a:path w="394810" h="394810" extrusionOk="0">
                <a:moveTo>
                  <a:pt x="394811" y="96583"/>
                </a:moveTo>
                <a:lnTo>
                  <a:pt x="298227" y="0"/>
                </a:lnTo>
                <a:lnTo>
                  <a:pt x="197453" y="100774"/>
                </a:lnTo>
                <a:lnTo>
                  <a:pt x="96584" y="0"/>
                </a:lnTo>
                <a:lnTo>
                  <a:pt x="0" y="96583"/>
                </a:lnTo>
                <a:lnTo>
                  <a:pt x="100774" y="197358"/>
                </a:lnTo>
                <a:lnTo>
                  <a:pt x="0" y="298132"/>
                </a:lnTo>
                <a:lnTo>
                  <a:pt x="96584" y="394811"/>
                </a:lnTo>
                <a:lnTo>
                  <a:pt x="197453" y="293941"/>
                </a:lnTo>
                <a:lnTo>
                  <a:pt x="298227" y="394811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6656135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140463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24792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715552" y="18851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937415" y="55359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5561011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325636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5099314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4863939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628564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393189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561011" y="138220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561011" y="16266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561011" y="18710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1474727" y="103916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474727" y="128359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1474727" y="152802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1474727" y="177244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6016834" y="1851863"/>
            <a:ext cx="52680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6007931" y="4078311"/>
            <a:ext cx="5277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/>
          <p:nvPr/>
        </p:nvSpPr>
        <p:spPr>
          <a:xfrm rot="5400000">
            <a:off x="539449" y="558351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"/>
          <p:cNvSpPr/>
          <p:nvPr/>
        </p:nvSpPr>
        <p:spPr>
          <a:xfrm>
            <a:off x="6127094" y="531613"/>
            <a:ext cx="5431250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980875" y="435813"/>
            <a:ext cx="5477113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979762" y="431288"/>
            <a:ext cx="547711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10880965" y="124711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6244562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6615730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6995950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10880965" y="1788794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10880965" y="233046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6539525" y="1202975"/>
            <a:ext cx="45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body" idx="1"/>
          </p:nvPr>
        </p:nvSpPr>
        <p:spPr>
          <a:xfrm>
            <a:off x="6539606" y="2737025"/>
            <a:ext cx="45093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44" name="Google Shape;444;p20"/>
          <p:cNvSpPr/>
          <p:nvPr/>
        </p:nvSpPr>
        <p:spPr>
          <a:xfrm flipH="1">
            <a:off x="360992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0"/>
          <p:cNvSpPr/>
          <p:nvPr/>
        </p:nvSpPr>
        <p:spPr>
          <a:xfrm flipH="1">
            <a:off x="596367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0"/>
          <p:cNvSpPr/>
          <p:nvPr/>
        </p:nvSpPr>
        <p:spPr>
          <a:xfrm flipH="1">
            <a:off x="822689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0"/>
          <p:cNvSpPr/>
          <p:nvPr/>
        </p:nvSpPr>
        <p:spPr>
          <a:xfrm flipH="1">
            <a:off x="1058064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0"/>
          <p:cNvSpPr/>
          <p:nvPr/>
        </p:nvSpPr>
        <p:spPr>
          <a:xfrm flipH="1">
            <a:off x="1293439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0"/>
          <p:cNvSpPr/>
          <p:nvPr/>
        </p:nvSpPr>
        <p:spPr>
          <a:xfrm flipH="1">
            <a:off x="1528814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0"/>
          <p:cNvSpPr/>
          <p:nvPr/>
        </p:nvSpPr>
        <p:spPr>
          <a:xfrm flipH="1">
            <a:off x="360992" y="42871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0"/>
          <p:cNvSpPr/>
          <p:nvPr/>
        </p:nvSpPr>
        <p:spPr>
          <a:xfrm flipH="1">
            <a:off x="360992" y="67314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0"/>
          <p:cNvSpPr/>
          <p:nvPr/>
        </p:nvSpPr>
        <p:spPr>
          <a:xfrm flipH="1">
            <a:off x="360992" y="917572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 flipH="1">
            <a:off x="293126" y="587254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0"/>
          <p:cNvSpPr/>
          <p:nvPr/>
        </p:nvSpPr>
        <p:spPr>
          <a:xfrm flipH="1">
            <a:off x="293126" y="611696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0"/>
          <p:cNvSpPr/>
          <p:nvPr/>
        </p:nvSpPr>
        <p:spPr>
          <a:xfrm flipH="1">
            <a:off x="293126" y="636139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0"/>
          <p:cNvSpPr/>
          <p:nvPr/>
        </p:nvSpPr>
        <p:spPr>
          <a:xfrm flipH="1">
            <a:off x="293126" y="6605822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0"/>
          <p:cNvSpPr/>
          <p:nvPr/>
        </p:nvSpPr>
        <p:spPr>
          <a:xfrm flipH="1">
            <a:off x="1624163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0"/>
          <p:cNvSpPr/>
          <p:nvPr/>
        </p:nvSpPr>
        <p:spPr>
          <a:xfrm flipH="1">
            <a:off x="1139834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0"/>
          <p:cNvSpPr/>
          <p:nvPr/>
        </p:nvSpPr>
        <p:spPr>
          <a:xfrm flipH="1">
            <a:off x="655506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/>
          <p:nvPr/>
        </p:nvSpPr>
        <p:spPr>
          <a:xfrm flipH="1">
            <a:off x="664213" y="5746086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/>
          <p:nvPr/>
        </p:nvSpPr>
        <p:spPr>
          <a:xfrm rot="5400000">
            <a:off x="-23163" y="516476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/>
          <p:nvPr/>
        </p:nvSpPr>
        <p:spPr>
          <a:xfrm>
            <a:off x="794675" y="409775"/>
            <a:ext cx="9760982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531875" y="313975"/>
            <a:ext cx="9841230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529875" y="309450"/>
            <a:ext cx="984123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 rot="-5400000">
            <a:off x="11581564" y="6196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 rot="-5400000">
            <a:off x="11581564" y="5712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 rot="-5400000">
            <a:off x="11581564" y="5227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9683165" y="53425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3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1355875" y="1194125"/>
            <a:ext cx="86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1355875" y="2459275"/>
            <a:ext cx="86772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11735165" y="181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1735165" y="426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735165" y="670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1735165" y="915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/>
          <p:nvPr/>
        </p:nvSpPr>
        <p:spPr>
          <a:xfrm>
            <a:off x="376000" y="469250"/>
            <a:ext cx="4602385" cy="6228779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530812" y="313977"/>
            <a:ext cx="4598432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29875" y="309450"/>
            <a:ext cx="4598432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555625" y="3101575"/>
            <a:ext cx="6220800" cy="26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title" idx="2"/>
          </p:nvPr>
        </p:nvSpPr>
        <p:spPr>
          <a:xfrm>
            <a:off x="5555625" y="1653625"/>
            <a:ext cx="62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11893436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11658061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143173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119636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1096098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72561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1893436" y="42484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11893436" y="66927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11893436" y="9136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1961302" y="586866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1961302" y="611309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1961302" y="635752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1961302" y="660194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06677" y="6113095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10323060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807388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1291717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1195615" y="533522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5400000">
            <a:off x="11645012" y="505861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0202260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0686588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1170917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0971915" y="10051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1355875" y="2019975"/>
            <a:ext cx="9615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355875" y="1198775"/>
            <a:ext cx="961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2"/>
          </p:nvPr>
        </p:nvSpPr>
        <p:spPr>
          <a:xfrm>
            <a:off x="1355875" y="2680150"/>
            <a:ext cx="9615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 rot="5400000">
            <a:off x="523974" y="58171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84380" cy="6857518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0" y="0"/>
            <a:ext cx="1218438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chemeClr val="l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548200" y="12300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264800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635967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1016188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 rot="10800000" flipH="1">
            <a:off x="11994761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 rot="10800000" flipH="1">
            <a:off x="11759386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 rot="10800000" flipH="1">
            <a:off x="11533064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 rot="10800000" flipH="1">
            <a:off x="11297689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 rot="10800000" flipH="1">
            <a:off x="11062314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 rot="10800000" flipH="1">
            <a:off x="10826939" y="66381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 rot="10800000" flipH="1">
            <a:off x="11994761" y="6393769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 rot="10800000" flipH="1">
            <a:off x="11994761" y="6149342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 rot="10800000" flipH="1">
            <a:off x="11994761" y="59049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 rot="10800000" flipH="1">
            <a:off x="10424385" y="604179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 rot="10800000" flipH="1">
            <a:off x="10908713" y="604179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/>
          <p:nvPr/>
        </p:nvSpPr>
        <p:spPr>
          <a:xfrm rot="10800000" flipH="1">
            <a:off x="11393042" y="604179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1547194" y="6570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1320871" y="6570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1085497" y="6570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850122" y="6570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614747" y="6570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 flipH="1">
            <a:off x="11230352" y="868120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 rot="5400000">
            <a:off x="66774" y="61219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1420763" y="531625"/>
            <a:ext cx="10317194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143038" y="435825"/>
            <a:ext cx="10397728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1140925" y="431300"/>
            <a:ext cx="10397728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1317727" y="124711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1405725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1776892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2157113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1317727" y="1788794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317727" y="233046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 txBox="1">
            <a:spLocks noGrp="1"/>
          </p:cNvSpPr>
          <p:nvPr>
            <p:ph type="subTitle" idx="1"/>
          </p:nvPr>
        </p:nvSpPr>
        <p:spPr>
          <a:xfrm>
            <a:off x="2194732" y="1882375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7" name="Google Shape;257;p12"/>
          <p:cNvSpPr txBox="1">
            <a:spLocks noGrp="1"/>
          </p:cNvSpPr>
          <p:nvPr>
            <p:ph type="subTitle" idx="2"/>
          </p:nvPr>
        </p:nvSpPr>
        <p:spPr>
          <a:xfrm>
            <a:off x="2194732" y="3301589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ubTitle" idx="3"/>
          </p:nvPr>
        </p:nvSpPr>
        <p:spPr>
          <a:xfrm>
            <a:off x="2194732" y="4720804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title"/>
          </p:nvPr>
        </p:nvSpPr>
        <p:spPr>
          <a:xfrm>
            <a:off x="2240900" y="1050575"/>
            <a:ext cx="8353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body" idx="4"/>
          </p:nvPr>
        </p:nvSpPr>
        <p:spPr>
          <a:xfrm>
            <a:off x="2194725" y="2269656"/>
            <a:ext cx="8353500" cy="8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5"/>
          </p:nvPr>
        </p:nvSpPr>
        <p:spPr>
          <a:xfrm>
            <a:off x="2194725" y="3678762"/>
            <a:ext cx="83535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6"/>
          </p:nvPr>
        </p:nvSpPr>
        <p:spPr>
          <a:xfrm>
            <a:off x="2194725" y="5086276"/>
            <a:ext cx="83547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3" name="Google Shape;263;p12"/>
          <p:cNvSpPr/>
          <p:nvPr/>
        </p:nvSpPr>
        <p:spPr>
          <a:xfrm rot="-5400000">
            <a:off x="149464" y="6219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 rot="-5400000">
            <a:off x="149464" y="5735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-5400000">
            <a:off x="149464" y="5250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303065" y="204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303065" y="449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303065" y="693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303065" y="938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227459" y="237786"/>
            <a:ext cx="11686461" cy="6349436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225075" y="233250"/>
            <a:ext cx="11686461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401877" y="10490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489875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861042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241263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401877" y="15907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01877" y="21324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1850319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623996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1388622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1153247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917872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/>
          </p:nvPr>
        </p:nvSpPr>
        <p:spPr>
          <a:xfrm>
            <a:off x="8684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"/>
          </p:nvPr>
        </p:nvSpPr>
        <p:spPr>
          <a:xfrm>
            <a:off x="8684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13"/>
          <p:cNvSpPr/>
          <p:nvPr/>
        </p:nvSpPr>
        <p:spPr>
          <a:xfrm rot="5400000">
            <a:off x="295374" y="58171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1420763" y="531625"/>
            <a:ext cx="10317194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1143038" y="435825"/>
            <a:ext cx="10397728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1140925" y="431300"/>
            <a:ext cx="10397728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1317727" y="124711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1405725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1776892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2157113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317727" y="1788794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1317727" y="233046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 rot="-5400000">
            <a:off x="149464" y="6219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 rot="-5400000">
            <a:off x="149464" y="5735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 rot="-5400000">
            <a:off x="149464" y="5250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303065" y="204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303065" y="449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303065" y="693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303065" y="938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 txBox="1">
            <a:spLocks noGrp="1"/>
          </p:cNvSpPr>
          <p:nvPr>
            <p:ph type="title" hasCustomPrompt="1"/>
          </p:nvPr>
        </p:nvSpPr>
        <p:spPr>
          <a:xfrm>
            <a:off x="2703050" y="2332716"/>
            <a:ext cx="3510300" cy="963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19" name="Google Shape;319;p15"/>
          <p:cNvSpPr txBox="1">
            <a:spLocks noGrp="1"/>
          </p:cNvSpPr>
          <p:nvPr>
            <p:ph type="title" idx="2"/>
          </p:nvPr>
        </p:nvSpPr>
        <p:spPr>
          <a:xfrm>
            <a:off x="1966925" y="1115925"/>
            <a:ext cx="912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title" idx="3" hasCustomPrompt="1"/>
          </p:nvPr>
        </p:nvSpPr>
        <p:spPr>
          <a:xfrm>
            <a:off x="2703050" y="3608678"/>
            <a:ext cx="3510300" cy="963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21" name="Google Shape;321;p15"/>
          <p:cNvSpPr txBox="1">
            <a:spLocks noGrp="1"/>
          </p:cNvSpPr>
          <p:nvPr>
            <p:ph type="title" idx="4" hasCustomPrompt="1"/>
          </p:nvPr>
        </p:nvSpPr>
        <p:spPr>
          <a:xfrm>
            <a:off x="2703050" y="4884639"/>
            <a:ext cx="3510300" cy="963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22" name="Google Shape;322;p15"/>
          <p:cNvSpPr txBox="1">
            <a:spLocks noGrp="1"/>
          </p:cNvSpPr>
          <p:nvPr>
            <p:ph type="body" idx="1"/>
          </p:nvPr>
        </p:nvSpPr>
        <p:spPr>
          <a:xfrm>
            <a:off x="6269901" y="5001460"/>
            <a:ext cx="3826500" cy="7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body" idx="5"/>
          </p:nvPr>
        </p:nvSpPr>
        <p:spPr>
          <a:xfrm>
            <a:off x="6269901" y="3665967"/>
            <a:ext cx="3826500" cy="7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body" idx="6"/>
          </p:nvPr>
        </p:nvSpPr>
        <p:spPr>
          <a:xfrm>
            <a:off x="6269901" y="2330474"/>
            <a:ext cx="3826500" cy="7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/>
          <p:nvPr/>
        </p:nvSpPr>
        <p:spPr>
          <a:xfrm>
            <a:off x="677207" y="409775"/>
            <a:ext cx="5431250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530988" y="313975"/>
            <a:ext cx="5477113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529875" y="309450"/>
            <a:ext cx="547711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257418" y="974375"/>
            <a:ext cx="434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1257301" y="2097700"/>
            <a:ext cx="43434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r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 algn="r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 algn="r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 algn="r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 algn="r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 algn="r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 algn="r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 algn="r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 algn="r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9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9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11893436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9"/>
          <p:cNvSpPr/>
          <p:nvPr/>
        </p:nvSpPr>
        <p:spPr>
          <a:xfrm>
            <a:off x="11658061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1143173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1119636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9"/>
          <p:cNvSpPr/>
          <p:nvPr/>
        </p:nvSpPr>
        <p:spPr>
          <a:xfrm>
            <a:off x="1096098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9"/>
          <p:cNvSpPr/>
          <p:nvPr/>
        </p:nvSpPr>
        <p:spPr>
          <a:xfrm>
            <a:off x="1072561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9"/>
          <p:cNvSpPr/>
          <p:nvPr/>
        </p:nvSpPr>
        <p:spPr>
          <a:xfrm>
            <a:off x="11893436" y="42484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11893436" y="66927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11893436" y="9136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11961302" y="586866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11961302" y="611309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11961302" y="635752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9"/>
          <p:cNvSpPr/>
          <p:nvPr/>
        </p:nvSpPr>
        <p:spPr>
          <a:xfrm>
            <a:off x="11961302" y="660194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10323060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10807388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9"/>
          <p:cNvSpPr/>
          <p:nvPr/>
        </p:nvSpPr>
        <p:spPr>
          <a:xfrm>
            <a:off x="11291717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9"/>
          <p:cNvSpPr/>
          <p:nvPr/>
        </p:nvSpPr>
        <p:spPr>
          <a:xfrm>
            <a:off x="11248502" y="5742198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9"/>
          <p:cNvSpPr/>
          <p:nvPr/>
        </p:nvSpPr>
        <p:spPr>
          <a:xfrm rot="5400000">
            <a:off x="11645012" y="51608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"/>
          <p:cNvSpPr txBox="1">
            <a:spLocks noGrp="1"/>
          </p:cNvSpPr>
          <p:nvPr>
            <p:ph type="title"/>
          </p:nvPr>
        </p:nvSpPr>
        <p:spPr>
          <a:xfrm>
            <a:off x="5959025" y="2232863"/>
            <a:ext cx="52680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latin typeface="Poppins"/>
                <a:ea typeface="Poppins"/>
                <a:cs typeface="Poppins"/>
                <a:sym typeface="Poppins"/>
              </a:rPr>
              <a:t>Facial Recognition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1"/>
          </p:nvPr>
        </p:nvSpPr>
        <p:spPr>
          <a:xfrm>
            <a:off x="7475716" y="3981635"/>
            <a:ext cx="4018194" cy="1970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BDA-2008 - "qwerty" 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Group: Damir Sarsenov, </a:t>
            </a:r>
            <a:r>
              <a:rPr lang="en-US" dirty="0" err="1"/>
              <a:t>Togzhan</a:t>
            </a:r>
            <a:r>
              <a:rPr lang="en-US" dirty="0"/>
              <a:t> </a:t>
            </a:r>
            <a:r>
              <a:rPr lang="en-US" dirty="0" err="1"/>
              <a:t>Baydish</a:t>
            </a:r>
            <a:r>
              <a:rPr lang="en-US" dirty="0"/>
              <a:t>, </a:t>
            </a:r>
            <a:r>
              <a:rPr lang="en-US" dirty="0" err="1"/>
              <a:t>Aibolsyn</a:t>
            </a:r>
            <a:r>
              <a:rPr lang="en-US" dirty="0"/>
              <a:t> </a:t>
            </a:r>
            <a:r>
              <a:rPr lang="en-US" dirty="0" err="1"/>
              <a:t>Aibekqyzy</a:t>
            </a:r>
            <a:r>
              <a:rPr lang="en-US" dirty="0"/>
              <a:t>, Amir Yakubov</a:t>
            </a:r>
          </a:p>
        </p:txBody>
      </p:sp>
      <p:sp>
        <p:nvSpPr>
          <p:cNvPr id="489" name="Google Shape;489;p22"/>
          <p:cNvSpPr/>
          <p:nvPr/>
        </p:nvSpPr>
        <p:spPr>
          <a:xfrm>
            <a:off x="1279881" y="1276114"/>
            <a:ext cx="4144328" cy="4696301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8999" b="-6999"/>
            </a:stretch>
          </a:blipFill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8"/>
          <p:cNvSpPr txBox="1">
            <a:spLocks noGrp="1"/>
          </p:cNvSpPr>
          <p:nvPr>
            <p:ph type="title"/>
          </p:nvPr>
        </p:nvSpPr>
        <p:spPr>
          <a:xfrm>
            <a:off x="1257418" y="1660175"/>
            <a:ext cx="434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</a:t>
            </a:r>
            <a:endParaRPr dirty="0"/>
          </a:p>
        </p:txBody>
      </p:sp>
      <p:sp>
        <p:nvSpPr>
          <p:cNvPr id="860" name="Google Shape;860;p38"/>
          <p:cNvSpPr txBox="1">
            <a:spLocks noGrp="1"/>
          </p:cNvSpPr>
          <p:nvPr>
            <p:ph type="body" idx="1"/>
          </p:nvPr>
        </p:nvSpPr>
        <p:spPr>
          <a:xfrm>
            <a:off x="1257300" y="3167400"/>
            <a:ext cx="4343400" cy="249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Loading main and test pictures and converting them to RGB format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861" name="Google Shape;861;p38"/>
          <p:cNvGrpSpPr/>
          <p:nvPr/>
        </p:nvGrpSpPr>
        <p:grpSpPr>
          <a:xfrm>
            <a:off x="6778456" y="1476296"/>
            <a:ext cx="4670652" cy="3905411"/>
            <a:chOff x="1295330" y="1868507"/>
            <a:chExt cx="4365503" cy="3647530"/>
          </a:xfrm>
        </p:grpSpPr>
        <p:grpSp>
          <p:nvGrpSpPr>
            <p:cNvPr id="862" name="Google Shape;862;p38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863" name="Google Shape;863;p38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864" name="Google Shape;864;p38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38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38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7" name="Google Shape;867;p38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868" name="Google Shape;868;p38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38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70" name="Google Shape;870;p38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25D4C4-F19B-052B-2A65-4ABB6A66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73" y="2265417"/>
            <a:ext cx="4670640" cy="1548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 txBox="1">
            <a:spLocks noGrp="1"/>
          </p:cNvSpPr>
          <p:nvPr>
            <p:ph type="title"/>
          </p:nvPr>
        </p:nvSpPr>
        <p:spPr>
          <a:xfrm>
            <a:off x="6539525" y="1736375"/>
            <a:ext cx="45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</a:t>
            </a:r>
            <a:endParaRPr dirty="0"/>
          </a:p>
        </p:txBody>
      </p:sp>
      <p:sp>
        <p:nvSpPr>
          <p:cNvPr id="877" name="Google Shape;877;p39"/>
          <p:cNvSpPr txBox="1">
            <a:spLocks noGrp="1"/>
          </p:cNvSpPr>
          <p:nvPr>
            <p:ph type="body" idx="1"/>
          </p:nvPr>
        </p:nvSpPr>
        <p:spPr>
          <a:xfrm>
            <a:off x="6539600" y="3270425"/>
            <a:ext cx="4509300" cy="191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Scaling pictures parameters.</a:t>
            </a:r>
            <a:endParaRPr dirty="0"/>
          </a:p>
        </p:txBody>
      </p:sp>
      <p:grpSp>
        <p:nvGrpSpPr>
          <p:cNvPr id="878" name="Google Shape;878;p39"/>
          <p:cNvGrpSpPr/>
          <p:nvPr/>
        </p:nvGrpSpPr>
        <p:grpSpPr>
          <a:xfrm>
            <a:off x="234613" y="2063449"/>
            <a:ext cx="5523080" cy="2833275"/>
            <a:chOff x="3289100" y="2648488"/>
            <a:chExt cx="5622600" cy="2876421"/>
          </a:xfrm>
        </p:grpSpPr>
        <p:grpSp>
          <p:nvGrpSpPr>
            <p:cNvPr id="879" name="Google Shape;879;p39"/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1" name="Google Shape;881;p39"/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882" name="Google Shape;882;p39"/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39"/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84" name="Google Shape;884;p39"/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1251B8-4ADB-B617-124D-A468C3DE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73" y="2835463"/>
            <a:ext cx="4141199" cy="12827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40"/>
          <p:cNvGrpSpPr/>
          <p:nvPr/>
        </p:nvGrpSpPr>
        <p:grpSpPr>
          <a:xfrm>
            <a:off x="6480634" y="1395138"/>
            <a:ext cx="5377069" cy="3544523"/>
            <a:chOff x="8625436" y="1258061"/>
            <a:chExt cx="2388000" cy="4396500"/>
          </a:xfrm>
        </p:grpSpPr>
        <p:sp>
          <p:nvSpPr>
            <p:cNvPr id="891" name="Google Shape;891;p40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895;p40"/>
          <p:cNvSpPr txBox="1">
            <a:spLocks noGrp="1"/>
          </p:cNvSpPr>
          <p:nvPr>
            <p:ph type="title"/>
          </p:nvPr>
        </p:nvSpPr>
        <p:spPr>
          <a:xfrm>
            <a:off x="1257418" y="1660175"/>
            <a:ext cx="434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Encoding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body" idx="1"/>
          </p:nvPr>
        </p:nvSpPr>
        <p:spPr>
          <a:xfrm>
            <a:off x="1159710" y="2852768"/>
            <a:ext cx="4538816" cy="249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Here we encode pictures by using Histogram of Oriented Gradients. The image is feed to a pretrained neural network that out puts 128 measurements that are unique to that particular face.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6A491-49D7-E975-8179-8A27AD48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16" y="2358707"/>
            <a:ext cx="5308243" cy="16173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1"/>
          <p:cNvGrpSpPr/>
          <p:nvPr/>
        </p:nvGrpSpPr>
        <p:grpSpPr>
          <a:xfrm>
            <a:off x="763197" y="1756216"/>
            <a:ext cx="4509299" cy="3513782"/>
            <a:chOff x="6953045" y="1252870"/>
            <a:chExt cx="3186600" cy="4559700"/>
          </a:xfrm>
        </p:grpSpPr>
        <p:sp>
          <p:nvSpPr>
            <p:cNvPr id="902" name="Google Shape;902;p41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00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41"/>
          <p:cNvSpPr txBox="1">
            <a:spLocks noGrp="1"/>
          </p:cNvSpPr>
          <p:nvPr>
            <p:ph type="title"/>
          </p:nvPr>
        </p:nvSpPr>
        <p:spPr>
          <a:xfrm>
            <a:off x="6539525" y="1736375"/>
            <a:ext cx="45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</a:t>
            </a:r>
            <a:endParaRPr dirty="0"/>
          </a:p>
        </p:txBody>
      </p:sp>
      <p:sp>
        <p:nvSpPr>
          <p:cNvPr id="907" name="Google Shape;907;p41"/>
          <p:cNvSpPr txBox="1">
            <a:spLocks noGrp="1"/>
          </p:cNvSpPr>
          <p:nvPr>
            <p:ph type="body" idx="1"/>
          </p:nvPr>
        </p:nvSpPr>
        <p:spPr>
          <a:xfrm>
            <a:off x="6539600" y="3270425"/>
            <a:ext cx="4509300" cy="191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To compare the package uses SVM classifier. The function return True or False, whether the face is the same or not.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F20D7-9265-8AF6-7A08-5CA0C9E4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97" y="2792917"/>
            <a:ext cx="4509299" cy="1272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/>
          <p:nvPr/>
        </p:nvSpPr>
        <p:spPr>
          <a:xfrm>
            <a:off x="6945150" y="1217500"/>
            <a:ext cx="4144327" cy="5116497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1"/>
          <p:cNvSpPr txBox="1">
            <a:spLocks noGrp="1"/>
          </p:cNvSpPr>
          <p:nvPr>
            <p:ph type="title"/>
          </p:nvPr>
        </p:nvSpPr>
        <p:spPr>
          <a:xfrm>
            <a:off x="1401875" y="1378385"/>
            <a:ext cx="49155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result</a:t>
            </a:r>
            <a:endParaRPr dirty="0"/>
          </a:p>
        </p:txBody>
      </p:sp>
      <p:sp>
        <p:nvSpPr>
          <p:cNvPr id="557" name="Google Shape;557;p31"/>
          <p:cNvSpPr txBox="1">
            <a:spLocks noGrp="1"/>
          </p:cNvSpPr>
          <p:nvPr>
            <p:ph type="subTitle" idx="1"/>
          </p:nvPr>
        </p:nvSpPr>
        <p:spPr>
          <a:xfrm>
            <a:off x="1714182" y="3560433"/>
            <a:ext cx="4915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200" dirty="0"/>
              <a:t>The higher the accuracy – the greater chance that we got similar faces. For the picture, it must have an euclidean distance to be lower than 0.4</a:t>
            </a:r>
            <a:endParaRPr sz="2200" dirty="0"/>
          </a:p>
        </p:txBody>
      </p:sp>
      <p:sp>
        <p:nvSpPr>
          <p:cNvPr id="559" name="Google Shape;559;p31"/>
          <p:cNvSpPr/>
          <p:nvPr/>
        </p:nvSpPr>
        <p:spPr>
          <a:xfrm>
            <a:off x="9821260" y="56633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1"/>
          <p:cNvSpPr/>
          <p:nvPr/>
        </p:nvSpPr>
        <p:spPr>
          <a:xfrm>
            <a:off x="10305588" y="56633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10789917" y="56633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11282912" y="1378385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45870-ADD5-2286-8837-86E00340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69" y="1217500"/>
            <a:ext cx="4145908" cy="2140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056A3-C1C7-9D11-1E14-709928E4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569" y="3429000"/>
            <a:ext cx="4152191" cy="21409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dirty="0">
                <a:solidFill>
                  <a:schemeClr val="dk1"/>
                </a:solidFill>
              </a:rPr>
              <a:t>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 idx="2"/>
          </p:nvPr>
        </p:nvSpPr>
        <p:spPr>
          <a:xfrm>
            <a:off x="5943600" y="1653625"/>
            <a:ext cx="531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Things to do</a:t>
            </a:r>
            <a:r>
              <a:rPr lang="en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52A87-9882-F6E0-0181-B5E7068F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85" y="2417125"/>
            <a:ext cx="4820880" cy="37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5"/>
          <p:cNvSpPr txBox="1">
            <a:spLocks noGrp="1"/>
          </p:cNvSpPr>
          <p:nvPr>
            <p:ph type="subTitle" idx="1"/>
          </p:nvPr>
        </p:nvSpPr>
        <p:spPr>
          <a:xfrm>
            <a:off x="5379754" y="1910325"/>
            <a:ext cx="48126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/>
              <a:t>Attendance.</a:t>
            </a:r>
            <a:endParaRPr sz="2000" dirty="0"/>
          </a:p>
        </p:txBody>
      </p:sp>
      <p:sp>
        <p:nvSpPr>
          <p:cNvPr id="602" name="Google Shape;602;p35"/>
          <p:cNvSpPr txBox="1">
            <a:spLocks noGrp="1"/>
          </p:cNvSpPr>
          <p:nvPr>
            <p:ph type="subTitle" idx="2"/>
          </p:nvPr>
        </p:nvSpPr>
        <p:spPr>
          <a:xfrm>
            <a:off x="5379754" y="3329539"/>
            <a:ext cx="48126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/>
              <a:t>Database.</a:t>
            </a:r>
            <a:endParaRPr sz="2000" dirty="0"/>
          </a:p>
        </p:txBody>
      </p:sp>
      <p:sp>
        <p:nvSpPr>
          <p:cNvPr id="603" name="Google Shape;603;p35"/>
          <p:cNvSpPr txBox="1">
            <a:spLocks noGrp="1"/>
          </p:cNvSpPr>
          <p:nvPr>
            <p:ph type="subTitle" idx="3"/>
          </p:nvPr>
        </p:nvSpPr>
        <p:spPr>
          <a:xfrm>
            <a:off x="5379754" y="4748753"/>
            <a:ext cx="48126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/>
              <a:t>Use.</a:t>
            </a:r>
            <a:endParaRPr sz="2000" dirty="0"/>
          </a:p>
        </p:txBody>
      </p:sp>
      <p:sp>
        <p:nvSpPr>
          <p:cNvPr id="604" name="Google Shape;604;p35"/>
          <p:cNvSpPr txBox="1">
            <a:spLocks noGrp="1"/>
          </p:cNvSpPr>
          <p:nvPr>
            <p:ph type="body" idx="4"/>
          </p:nvPr>
        </p:nvSpPr>
        <p:spPr>
          <a:xfrm>
            <a:off x="5379750" y="2297606"/>
            <a:ext cx="4812600" cy="8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 dirty="0"/>
              <a:t>We are going to create a process, where a user will record himself and send his</a:t>
            </a:r>
            <a:r>
              <a:rPr lang="en-US" sz="1600" dirty="0"/>
              <a:t> data</a:t>
            </a:r>
            <a:endParaRPr sz="1600" dirty="0"/>
          </a:p>
        </p:txBody>
      </p:sp>
      <p:sp>
        <p:nvSpPr>
          <p:cNvPr id="605" name="Google Shape;605;p35"/>
          <p:cNvSpPr txBox="1">
            <a:spLocks noGrp="1"/>
          </p:cNvSpPr>
          <p:nvPr>
            <p:ph type="body" idx="5"/>
          </p:nvPr>
        </p:nvSpPr>
        <p:spPr>
          <a:xfrm>
            <a:off x="5379750" y="3706711"/>
            <a:ext cx="48126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 dirty="0"/>
              <a:t>The data is needed to be stored somewhere, so we would extract it and use for our purposes</a:t>
            </a:r>
            <a:endParaRPr sz="1600" dirty="0"/>
          </a:p>
        </p:txBody>
      </p:sp>
      <p:sp>
        <p:nvSpPr>
          <p:cNvPr id="606" name="Google Shape;606;p35"/>
          <p:cNvSpPr txBox="1">
            <a:spLocks noGrp="1"/>
          </p:cNvSpPr>
          <p:nvPr>
            <p:ph type="body" idx="6"/>
          </p:nvPr>
        </p:nvSpPr>
        <p:spPr>
          <a:xfrm>
            <a:off x="5379750" y="5114225"/>
            <a:ext cx="48132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 dirty="0"/>
              <a:t>We will implement the program into telegram bot or a website, so anyone will have a chance to test it out!</a:t>
            </a:r>
            <a:endParaRPr sz="1600" dirty="0"/>
          </a:p>
        </p:txBody>
      </p:sp>
      <p:sp>
        <p:nvSpPr>
          <p:cNvPr id="607" name="Google Shape;607;p35"/>
          <p:cNvSpPr/>
          <p:nvPr/>
        </p:nvSpPr>
        <p:spPr>
          <a:xfrm>
            <a:off x="3982100" y="1993075"/>
            <a:ext cx="1176000" cy="117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5"/>
          <p:cNvSpPr/>
          <p:nvPr/>
        </p:nvSpPr>
        <p:spPr>
          <a:xfrm>
            <a:off x="3982100" y="3374069"/>
            <a:ext cx="1176000" cy="117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3982100" y="4755063"/>
            <a:ext cx="1176000" cy="11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Mobile application icon flat design Royalty Free Vector">
            <a:extLst>
              <a:ext uri="{FF2B5EF4-FFF2-40B4-BE49-F238E27FC236}">
                <a16:creationId xmlns:a16="http://schemas.microsoft.com/office/drawing/2014/main" id="{5FD0110C-919E-9166-C772-C10EDE846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96" y="4755691"/>
            <a:ext cx="1275106" cy="137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mazon Database Logo PNG Transparent &amp; SVG Vector - Freebie Supply">
            <a:extLst>
              <a:ext uri="{FF2B5EF4-FFF2-40B4-BE49-F238E27FC236}">
                <a16:creationId xmlns:a16="http://schemas.microsoft.com/office/drawing/2014/main" id="{08A93540-9353-5F88-53CE-E9C32A91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73" y="3547564"/>
            <a:ext cx="843117" cy="8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Webcam Icon Design Template Vector Isolated, Template Icons, Webcam Icons,  Camera PNG and Vector with Transparent Background for Free Download">
            <a:extLst>
              <a:ext uri="{FF2B5EF4-FFF2-40B4-BE49-F238E27FC236}">
                <a16:creationId xmlns:a16="http://schemas.microsoft.com/office/drawing/2014/main" id="{7BF572A3-3669-3F2B-B692-2060D36F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8" t="23509" r="24032" b="23509"/>
          <a:stretch/>
        </p:blipFill>
        <p:spPr bwMode="auto">
          <a:xfrm>
            <a:off x="3973727" y="1943256"/>
            <a:ext cx="1228346" cy="13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"/>
          <p:cNvSpPr txBox="1">
            <a:spLocks noGrp="1"/>
          </p:cNvSpPr>
          <p:nvPr>
            <p:ph type="title"/>
          </p:nvPr>
        </p:nvSpPr>
        <p:spPr>
          <a:xfrm>
            <a:off x="1355875" y="1117925"/>
            <a:ext cx="86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</a:t>
            </a:r>
            <a:r>
              <a:rPr lang="en" dirty="0"/>
              <a:t>.</a:t>
            </a:r>
            <a:endParaRPr dirty="0"/>
          </a:p>
        </p:txBody>
      </p:sp>
      <p:sp>
        <p:nvSpPr>
          <p:cNvPr id="502" name="Google Shape;502;p24"/>
          <p:cNvSpPr txBox="1">
            <a:spLocks noGrp="1"/>
          </p:cNvSpPr>
          <p:nvPr>
            <p:ph type="body" idx="1"/>
          </p:nvPr>
        </p:nvSpPr>
        <p:spPr>
          <a:xfrm>
            <a:off x="3096185" y="2388476"/>
            <a:ext cx="6138300" cy="258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Char char="⬤"/>
            </a:pPr>
            <a:r>
              <a:rPr lang="en-US" sz="2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What is our project about</a:t>
            </a:r>
            <a:endParaRPr sz="22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Char char="⬤"/>
            </a:pPr>
            <a:r>
              <a:rPr lang="en-US" sz="2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Application</a:t>
            </a:r>
            <a:endParaRPr sz="22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Char char="⬤"/>
            </a:pPr>
            <a:r>
              <a:rPr lang="en" sz="2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Code</a:t>
            </a:r>
            <a:endParaRPr sz="22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Char char="⬤"/>
            </a:pPr>
            <a:r>
              <a:rPr lang="en-US" sz="2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Things to do</a:t>
            </a:r>
            <a:r>
              <a:rPr lang="en" sz="2200" dirty="0"/>
              <a:t>.</a:t>
            </a:r>
            <a:endParaRPr sz="2200" dirty="0"/>
          </a:p>
          <a:p>
            <a:pPr marL="0" lvl="0" indent="0" algn="l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25"/>
          <p:cNvSpPr txBox="1">
            <a:spLocks noGrp="1"/>
          </p:cNvSpPr>
          <p:nvPr>
            <p:ph type="body" idx="1"/>
          </p:nvPr>
        </p:nvSpPr>
        <p:spPr>
          <a:xfrm>
            <a:off x="5943600" y="3101575"/>
            <a:ext cx="5315100" cy="26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Face recognition</a:t>
            </a:r>
            <a:r>
              <a:rPr lang="ru-RU" sz="2000" dirty="0"/>
              <a:t> </a:t>
            </a:r>
            <a:r>
              <a:rPr lang="en-US" sz="2000" dirty="0"/>
              <a:t>Is the hottest topic of recent decades</a:t>
            </a:r>
            <a:r>
              <a:rPr lang="ru-RU" sz="2000" dirty="0"/>
              <a:t>. </a:t>
            </a:r>
            <a:r>
              <a:rPr lang="en-US" sz="2000" dirty="0"/>
              <a:t>It is used everywhere, from using it for verification in such serious areas of activity as banks, and ending with the creation of masks in Snapchat</a:t>
            </a:r>
            <a:endParaRPr sz="2000" dirty="0"/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 idx="2"/>
          </p:nvPr>
        </p:nvSpPr>
        <p:spPr>
          <a:xfrm>
            <a:off x="5943600" y="1653625"/>
            <a:ext cx="531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talk about this first.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F31C32-9EAE-AC1E-7639-17DBD011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75" y="1075083"/>
            <a:ext cx="9615900" cy="763500"/>
          </a:xfrm>
        </p:spPr>
        <p:txBody>
          <a:bodyPr/>
          <a:lstStyle/>
          <a:p>
            <a:pPr algn="ctr"/>
            <a:r>
              <a:rPr lang="en-US" dirty="0"/>
              <a:t>How does it work?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DAD82C6-29D3-09DE-EFED-7197BE7AD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EB6BCD5-5416-A40F-790D-351FEE8B6D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0BCFB-51E9-1D81-4E27-04C734D8F5B7}"/>
              </a:ext>
            </a:extLst>
          </p:cNvPr>
          <p:cNvSpPr txBox="1"/>
          <p:nvPr/>
        </p:nvSpPr>
        <p:spPr>
          <a:xfrm>
            <a:off x="2952136" y="3434886"/>
            <a:ext cx="6159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078649-FE8D-6E95-DA56-3614F534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85" y="2187088"/>
            <a:ext cx="5699059" cy="3866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>
            <a:spLocks noGrp="1"/>
          </p:cNvSpPr>
          <p:nvPr>
            <p:ph type="title"/>
          </p:nvPr>
        </p:nvSpPr>
        <p:spPr>
          <a:xfrm>
            <a:off x="2117875" y="1884575"/>
            <a:ext cx="794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Did you know?</a:t>
            </a:r>
            <a:endParaRPr dirty="0"/>
          </a:p>
        </p:txBody>
      </p:sp>
      <p:sp>
        <p:nvSpPr>
          <p:cNvPr id="515" name="Google Shape;515;p26"/>
          <p:cNvSpPr txBox="1">
            <a:spLocks noGrp="1"/>
          </p:cNvSpPr>
          <p:nvPr>
            <p:ph type="subTitle" idx="1"/>
          </p:nvPr>
        </p:nvSpPr>
        <p:spPr>
          <a:xfrm>
            <a:off x="2117875" y="2705775"/>
            <a:ext cx="794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In some narrow use cases, computer vision is more effective than human vision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6" name="Google Shape;516;p26"/>
          <p:cNvSpPr txBox="1">
            <a:spLocks noGrp="1"/>
          </p:cNvSpPr>
          <p:nvPr>
            <p:ph type="body" idx="2"/>
          </p:nvPr>
        </p:nvSpPr>
        <p:spPr>
          <a:xfrm>
            <a:off x="2125050" y="3802830"/>
            <a:ext cx="7941900" cy="224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Google's CV team developed a machine that can diagnose diabetic retinopathy better than a human ophthalmologist. Diabetic retinopathy is a complication that can cause blindness in diabetic patients, but it is treatable if caught early.</a:t>
            </a:r>
            <a:endParaRPr dirty="0"/>
          </a:p>
        </p:txBody>
      </p:sp>
      <p:pic>
        <p:nvPicPr>
          <p:cNvPr id="2050" name="Picture 2" descr="Computer Vision Icon Vector Sign And Symbol Isolated On White Background Computer  Vision Logo Concept Stock Illustration - Download Image Now - iStock">
            <a:extLst>
              <a:ext uri="{FF2B5EF4-FFF2-40B4-BE49-F238E27FC236}">
                <a16:creationId xmlns:a16="http://schemas.microsoft.com/office/drawing/2014/main" id="{F6A02CAC-F9DF-A7A7-F2BA-BC5429A1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480" y="1585125"/>
            <a:ext cx="2241300" cy="2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83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548200" y="15348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Vision for Verification</a:t>
            </a:r>
            <a:endParaRPr dirty="0"/>
          </a:p>
        </p:txBody>
      </p:sp>
      <p:sp>
        <p:nvSpPr>
          <p:cNvPr id="548" name="Google Shape;548;p30"/>
          <p:cNvSpPr txBox="1">
            <a:spLocks noGrp="1"/>
          </p:cNvSpPr>
          <p:nvPr>
            <p:ph type="body" idx="1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We are going to write a program that will record a person's face and get the necessary parameters from him</a:t>
            </a:r>
            <a:endParaRPr dirty="0"/>
          </a:p>
        </p:txBody>
      </p:sp>
      <p:sp>
        <p:nvSpPr>
          <p:cNvPr id="549" name="Google Shape;549;p30"/>
          <p:cNvSpPr/>
          <p:nvPr/>
        </p:nvSpPr>
        <p:spPr>
          <a:xfrm>
            <a:off x="1193477" y="15348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0"/>
          <p:cNvSpPr/>
          <p:nvPr/>
        </p:nvSpPr>
        <p:spPr>
          <a:xfrm>
            <a:off x="3574727" y="40685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ru-RU" dirty="0">
                <a:solidFill>
                  <a:schemeClr val="dk1"/>
                </a:solidFill>
              </a:rPr>
              <a:t>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 idx="2"/>
          </p:nvPr>
        </p:nvSpPr>
        <p:spPr>
          <a:xfrm>
            <a:off x="5943600" y="1653625"/>
            <a:ext cx="531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r>
              <a:rPr lang="en" dirty="0"/>
              <a:t>.</a:t>
            </a:r>
            <a:endParaRPr dirty="0"/>
          </a:p>
        </p:txBody>
      </p:sp>
      <p:pic>
        <p:nvPicPr>
          <p:cNvPr id="4098" name="Picture 2" descr="Five Identity Verification and Authentication Trends to | MEDICI">
            <a:extLst>
              <a:ext uri="{FF2B5EF4-FFF2-40B4-BE49-F238E27FC236}">
                <a16:creationId xmlns:a16="http://schemas.microsoft.com/office/drawing/2014/main" id="{781A41F5-7D12-C66E-89AF-B81F0CED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32" y="3126659"/>
            <a:ext cx="3411672" cy="18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0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>
            <a:spLocks noGrp="1"/>
          </p:cNvSpPr>
          <p:nvPr>
            <p:ph type="title" idx="2"/>
          </p:nvPr>
        </p:nvSpPr>
        <p:spPr>
          <a:xfrm>
            <a:off x="1966925" y="1115925"/>
            <a:ext cx="9654804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Our project can be useful everywhere</a:t>
            </a:r>
            <a:r>
              <a:rPr lang="en" sz="3600" dirty="0"/>
              <a:t>. </a:t>
            </a:r>
            <a:endParaRPr sz="3600" dirty="0"/>
          </a:p>
        </p:txBody>
      </p:sp>
      <p:sp>
        <p:nvSpPr>
          <p:cNvPr id="573" name="Google Shape;573;p33"/>
          <p:cNvSpPr txBox="1">
            <a:spLocks noGrp="1"/>
          </p:cNvSpPr>
          <p:nvPr>
            <p:ph type="body" idx="5"/>
          </p:nvPr>
        </p:nvSpPr>
        <p:spPr>
          <a:xfrm>
            <a:off x="6682855" y="3990716"/>
            <a:ext cx="3826500" cy="7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You want to</a:t>
            </a:r>
            <a:r>
              <a:rPr lang="ru-RU" sz="2200" dirty="0"/>
              <a:t> </a:t>
            </a:r>
            <a:r>
              <a:rPr lang="en-US" sz="2200" dirty="0"/>
              <a:t>prevent fraud? Easy!</a:t>
            </a:r>
            <a:endParaRPr sz="2200" dirty="0"/>
          </a:p>
        </p:txBody>
      </p:sp>
      <p:sp>
        <p:nvSpPr>
          <p:cNvPr id="574" name="Google Shape;574;p33"/>
          <p:cNvSpPr txBox="1">
            <a:spLocks noGrp="1"/>
          </p:cNvSpPr>
          <p:nvPr>
            <p:ph type="body" idx="6"/>
          </p:nvPr>
        </p:nvSpPr>
        <p:spPr>
          <a:xfrm>
            <a:off x="6682855" y="2719800"/>
            <a:ext cx="3826500" cy="70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Data can be tied to each person</a:t>
            </a:r>
            <a:endParaRPr sz="2200" dirty="0"/>
          </a:p>
        </p:txBody>
      </p: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2221905" y="2465100"/>
            <a:ext cx="3684201" cy="963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2"/>
                </a:solidFill>
              </a:rPr>
              <a:t>Authorization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576" name="Google Shape;576;p33"/>
          <p:cNvSpPr txBox="1">
            <a:spLocks noGrp="1"/>
          </p:cNvSpPr>
          <p:nvPr>
            <p:ph type="title" idx="3"/>
          </p:nvPr>
        </p:nvSpPr>
        <p:spPr>
          <a:xfrm>
            <a:off x="1388101" y="3736016"/>
            <a:ext cx="4846666" cy="963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2"/>
                </a:solidFill>
              </a:rPr>
              <a:t>Proof of payment</a:t>
            </a:r>
            <a:endParaRPr sz="3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dirty="0">
                <a:solidFill>
                  <a:schemeClr val="dk1"/>
                </a:solidFill>
              </a:rPr>
              <a:t>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 idx="2"/>
          </p:nvPr>
        </p:nvSpPr>
        <p:spPr>
          <a:xfrm>
            <a:off x="5943600" y="1653625"/>
            <a:ext cx="531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339BE-2192-8FB1-BB39-BF649719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84" y="2880850"/>
            <a:ext cx="5730799" cy="23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4777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775C51"/>
      </a:dk1>
      <a:lt1>
        <a:srgbClr val="FFFFFF"/>
      </a:lt1>
      <a:dk2>
        <a:srgbClr val="434343"/>
      </a:dk2>
      <a:lt2>
        <a:srgbClr val="D4AAA4"/>
      </a:lt2>
      <a:accent1>
        <a:srgbClr val="B2B2B2"/>
      </a:accent1>
      <a:accent2>
        <a:srgbClr val="D4AAA4"/>
      </a:accent2>
      <a:accent3>
        <a:srgbClr val="AFAFAF"/>
      </a:accent3>
      <a:accent4>
        <a:srgbClr val="171717"/>
      </a:accent4>
      <a:accent5>
        <a:srgbClr val="3C78D8"/>
      </a:accent5>
      <a:accent6>
        <a:srgbClr val="A64D7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379</Words>
  <Application>Microsoft Office PowerPoint</Application>
  <PresentationFormat>Широкоэкранный</PresentationFormat>
  <Paragraphs>45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Poppins ExtraBold</vt:lpstr>
      <vt:lpstr>Abril Fatface</vt:lpstr>
      <vt:lpstr>Calibri</vt:lpstr>
      <vt:lpstr>Griffy</vt:lpstr>
      <vt:lpstr>Poppins</vt:lpstr>
      <vt:lpstr>Barlow Condensed</vt:lpstr>
      <vt:lpstr>Arial</vt:lpstr>
      <vt:lpstr>Aldrich</vt:lpstr>
      <vt:lpstr>SlidesMania</vt:lpstr>
      <vt:lpstr>Facial Recognition</vt:lpstr>
      <vt:lpstr>Program.</vt:lpstr>
      <vt:lpstr>01</vt:lpstr>
      <vt:lpstr>How does it work?</vt:lpstr>
      <vt:lpstr>Did you know?</vt:lpstr>
      <vt:lpstr>Computer Vision for Verification</vt:lpstr>
      <vt:lpstr>02</vt:lpstr>
      <vt:lpstr>Our project can be useful everywhere. </vt:lpstr>
      <vt:lpstr>03</vt:lpstr>
      <vt:lpstr>Import</vt:lpstr>
      <vt:lpstr>Adjustment</vt:lpstr>
      <vt:lpstr>Encoding</vt:lpstr>
      <vt:lpstr>Comparing</vt:lpstr>
      <vt:lpstr>The result</vt:lpstr>
      <vt:lpstr>04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TITLE</dc:title>
  <cp:lastModifiedBy>Togzhan</cp:lastModifiedBy>
  <cp:revision>8</cp:revision>
  <dcterms:modified xsi:type="dcterms:W3CDTF">2022-05-20T15:12:23Z</dcterms:modified>
</cp:coreProperties>
</file>